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4"/>
  </p:notesMasterIdLst>
  <p:sldIdLst>
    <p:sldId id="256" r:id="rId2"/>
    <p:sldId id="286" r:id="rId3"/>
    <p:sldId id="257" r:id="rId4"/>
    <p:sldId id="305" r:id="rId5"/>
    <p:sldId id="306" r:id="rId6"/>
    <p:sldId id="311" r:id="rId7"/>
    <p:sldId id="310" r:id="rId8"/>
    <p:sldId id="307" r:id="rId9"/>
    <p:sldId id="312" r:id="rId10"/>
    <p:sldId id="313" r:id="rId11"/>
    <p:sldId id="308" r:id="rId12"/>
    <p:sldId id="289" r:id="rId13"/>
    <p:sldId id="314" r:id="rId14"/>
    <p:sldId id="315" r:id="rId15"/>
    <p:sldId id="316" r:id="rId16"/>
    <p:sldId id="317" r:id="rId17"/>
    <p:sldId id="321" r:id="rId18"/>
    <p:sldId id="319" r:id="rId19"/>
    <p:sldId id="320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298" r:id="rId32"/>
    <p:sldId id="334" r:id="rId3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CCF99F"/>
    <a:srgbClr val="BADE08"/>
    <a:srgbClr val="CFF60A"/>
    <a:srgbClr val="CCEB15"/>
    <a:srgbClr val="E1C51F"/>
    <a:srgbClr val="E79D19"/>
    <a:srgbClr val="56510E"/>
    <a:srgbClr val="115346"/>
    <a:srgbClr val="115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8" autoAdjust="0"/>
    <p:restoredTop sz="94660"/>
  </p:normalViewPr>
  <p:slideViewPr>
    <p:cSldViewPr snapToGrid="0">
      <p:cViewPr>
        <p:scale>
          <a:sx n="75" d="100"/>
          <a:sy n="75" d="100"/>
        </p:scale>
        <p:origin x="186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98BF-485F-45F6-A4EB-FD408C828273}" type="datetimeFigureOut">
              <a:rPr lang="en-US" smtClean="0"/>
              <a:t>2017-12-17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ED623-E964-496B-BEEB-455B33210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3A55-DE36-49BF-A9AE-D649554DF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B749-8D40-46E4-A916-B40DEBBF9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BE5C-452E-4D32-ACF4-3D4DB81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FF0F-AC54-4BAD-8BEF-BDE86F68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87CB2-68B3-4E44-81DF-F418A9E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6080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F6FC-1F20-484F-83E4-FF8281E5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894C3-3817-4308-BC27-29AD65A6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3AFD-72C4-4FB2-B213-64335424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9E39-93AD-49F0-BC60-277A0411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6D4E-9C73-496A-BF40-E3211C5A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79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4C653-4C5A-4F8C-AAD4-313AD2E51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829E7-4DC1-4BCC-A9CF-7585C58D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B928-F532-4F4F-B8F8-07B828CE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9B5D-F6D6-4B03-939E-609EB853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2C0D9-93A7-427F-A18B-62DB552D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35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40BB-F905-4B6E-8072-3636A553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7BBF-6B3B-4F8D-BB5D-6989B509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5026E-8439-40FC-900D-A51C69B6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C17B-2C8D-4ECB-BF31-D95AE74D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E777-D0FA-404A-B552-198F5378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921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EDEB-3BFA-4608-9819-A2939D8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BCE43-234B-467F-936F-5457A9EA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801F-4677-4450-8C00-D05EEC81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5BE6C-C3C5-4C64-8FC9-0DFA589E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8A24C-4B5D-4848-A849-12EDD3E4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01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B048-181E-4DF7-9AD1-B8944288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1D56-D7DD-47AE-8685-1A5B7A9A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93893-E56C-4FDA-8198-764ACCF46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3B55C-6971-4CE0-BB73-ECE44429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FB2C8-50B6-4C72-8EBD-7AB178D7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FC888-E15A-474E-A25D-E0FF5EE0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465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EE38-FB6B-4122-B44F-CE5EC779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B10AA-294D-4652-AD4F-C70C1FBA6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51B8A-3636-42EC-B177-63223A0CA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5C9A6-AEE8-41A1-9BB5-162B71875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ACD23-197F-4190-A501-92D630534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BE2BB-8C03-44ED-8013-315C1A4C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75ED1-538E-4C12-9E0B-E7E3F74E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0142-837D-4E3B-BBB8-4DACC116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446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E6D4-9D1A-475D-BC9A-8BFE25FC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877F3-D3AB-47D0-BE1D-CD4CD4D4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BA214-2F42-49D3-88A9-CC507893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11DE5-8664-4DB9-B51A-EB2790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918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3E7D8-B045-4E3E-9DCA-2E141B98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0517A-5D08-4125-AE20-B9A42A5E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57B84-B23D-400C-98B5-E24AB924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2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371F-2D26-49F0-80AC-B3679697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201C-9F77-45DD-A2EE-72DAB699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D33D4-8DB9-49AA-84B4-32D74C8CA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5C70-986E-4D2B-AC6A-E7085DC2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7CDA0-F031-49A3-8026-6A649322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63BD9-D673-4BDC-B034-0077D4AC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60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0585-C6DD-470C-863E-BFCEDAD6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97CAF-1C44-410C-8C1A-1DE2A6178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576F-6E3E-422D-B239-FAD84235D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8586-E3B8-4AB9-BB88-62A23F79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7806-A6AE-4EAA-A2F2-A2FA5DF1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2514C-9E97-40BE-A54D-45580D83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80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AE960-6424-48D0-BE0F-49B1D406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472F2-F1A7-4DC6-9572-378580F1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40082-15C6-422C-B3C8-DD00171D1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5AD1-7D1F-4879-A290-FC39509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52C1-70F0-4A30-BF3D-B7F081A9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360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7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00045" y="2455689"/>
            <a:ext cx="4580965" cy="769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Sistem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Keamanan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Mesin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ATM 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</a:t>
            </a:r>
            <a:r>
              <a:rPr lang="en-ID" sz="480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enggunakan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Sidik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Jari</a:t>
            </a:r>
            <a:endParaRPr lang="en-US" sz="4800" dirty="0">
              <a:latin typeface="+mn-lt"/>
              <a:ea typeface="SAO UI" panose="02000503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52287-4CD6-407D-A33B-E3A0649A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5" y="907408"/>
            <a:ext cx="4264905" cy="5065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F540F2-0BA8-495B-BF57-FED7DB63E3D2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2066" y="4696196"/>
            <a:ext cx="341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/>
              <a:t>Christiawan	/ 13214133</a:t>
            </a:r>
            <a:endParaRPr lang="en-ID" sz="2000" dirty="0"/>
          </a:p>
          <a:p>
            <a:r>
              <a:rPr lang="en-ID" sz="2000" dirty="0" err="1"/>
              <a:t>Bayu</a:t>
            </a:r>
            <a:r>
              <a:rPr lang="en-ID" sz="2000" dirty="0"/>
              <a:t> </a:t>
            </a:r>
            <a:r>
              <a:rPr lang="en-ID" sz="2000" err="1"/>
              <a:t>Aji</a:t>
            </a:r>
            <a:r>
              <a:rPr lang="en-ID" sz="2000"/>
              <a:t> Sahar	/ 13214131</a:t>
            </a:r>
            <a:endParaRPr lang="en-ID" sz="2000" dirty="0"/>
          </a:p>
          <a:p>
            <a:r>
              <a:rPr lang="en-ID" sz="2000" dirty="0" err="1"/>
              <a:t>Azel</a:t>
            </a:r>
            <a:r>
              <a:rPr lang="en-ID" sz="2000" dirty="0"/>
              <a:t> </a:t>
            </a:r>
            <a:r>
              <a:rPr lang="en-ID" sz="2000"/>
              <a:t>Fayyad R	/ 13214108</a:t>
            </a:r>
            <a:endParaRPr lang="en-ID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2BC42-AF15-4992-A0AC-90516989877C}"/>
              </a:ext>
            </a:extLst>
          </p:cNvPr>
          <p:cNvSpPr txBox="1"/>
          <p:nvPr/>
        </p:nvSpPr>
        <p:spPr>
          <a:xfrm>
            <a:off x="8112384" y="4049865"/>
            <a:ext cx="28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/>
              <a:t>TA171801007</a:t>
            </a:r>
            <a:endParaRPr lang="en-ID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69D44-86BB-45E7-B582-2A5C521C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81" y="779343"/>
            <a:ext cx="2315208" cy="2309643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E0B530FC-8B1F-48C3-9889-B1521A10A7BD}"/>
              </a:ext>
            </a:extLst>
          </p:cNvPr>
          <p:cNvSpPr/>
          <p:nvPr/>
        </p:nvSpPr>
        <p:spPr>
          <a:xfrm>
            <a:off x="4130445" y="779342"/>
            <a:ext cx="2477412" cy="2445875"/>
          </a:xfrm>
          <a:prstGeom prst="wedgeEllipseCallout">
            <a:avLst>
              <a:gd name="adj1" fmla="val -47790"/>
              <a:gd name="adj2" fmla="val 49508"/>
            </a:avLst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Fitur Produk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9" name="Picture 2" descr="3-Figure2-1">
            <a:extLst>
              <a:ext uri="{FF2B5EF4-FFF2-40B4-BE49-F238E27FC236}">
                <a16:creationId xmlns:a16="http://schemas.microsoft.com/office/drawing/2014/main" id="{61743A8C-B155-4717-9DCE-8675E3B8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"/>
          <a:stretch>
            <a:fillRect/>
          </a:stretch>
        </p:blipFill>
        <p:spPr bwMode="auto">
          <a:xfrm>
            <a:off x="1740669" y="1675964"/>
            <a:ext cx="3453631" cy="454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AD8E21-22B3-4664-B130-4B28E080E25E}"/>
              </a:ext>
            </a:extLst>
          </p:cNvPr>
          <p:cNvSpPr/>
          <p:nvPr/>
        </p:nvSpPr>
        <p:spPr>
          <a:xfrm>
            <a:off x="286631" y="172704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2FDAF-2B5D-438B-A2A7-218869F8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271081"/>
            <a:ext cx="1604749" cy="1604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9EADF4-9C3E-49EF-BF61-14119F0627CB}"/>
              </a:ext>
            </a:extLst>
          </p:cNvPr>
          <p:cNvSpPr/>
          <p:nvPr/>
        </p:nvSpPr>
        <p:spPr>
          <a:xfrm>
            <a:off x="6096000" y="1875830"/>
            <a:ext cx="354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>
                <a:solidFill>
                  <a:schemeClr val="accent6">
                    <a:lumMod val="50000"/>
                  </a:schemeClr>
                </a:solidFill>
              </a:rPr>
              <a:t>Fitur utama dan fitur tambahan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D">
                <a:solidFill>
                  <a:schemeClr val="accent6">
                    <a:lumMod val="50000"/>
                  </a:schemeClr>
                </a:solidFill>
              </a:rPr>
              <a:t>Dibuat smart chart aja biar bagus</a:t>
            </a:r>
          </a:p>
          <a:p>
            <a:r>
              <a:rPr lang="en-ID">
                <a:solidFill>
                  <a:schemeClr val="accent6">
                    <a:lumMod val="50000"/>
                  </a:schemeClr>
                </a:solidFill>
              </a:rPr>
              <a:t>BAYU</a:t>
            </a:r>
            <a:endParaRPr lang="en-ID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8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1760559"/>
            <a:ext cx="7404102" cy="23201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624625"/>
            <a:ext cx="4978401" cy="14560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1" y="2791626"/>
            <a:ext cx="3352799" cy="128905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1" y="2984500"/>
            <a:ext cx="1752599" cy="10961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556258" y="3133106"/>
            <a:ext cx="801120" cy="801120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RANCANGAN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9" y="3189212"/>
            <a:ext cx="686758" cy="68675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054919" y="2926244"/>
            <a:ext cx="949726" cy="94972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19" y="2926243"/>
            <a:ext cx="949726" cy="94972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3611554" y="2817752"/>
            <a:ext cx="1085129" cy="1085129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31" y="2868595"/>
            <a:ext cx="966614" cy="9666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5430931" y="2169863"/>
            <a:ext cx="1501079" cy="140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3C17D5CB-054F-42A3-8EF4-E7F208138879}"/>
              </a:ext>
            </a:extLst>
          </p:cNvPr>
          <p:cNvSpPr/>
          <p:nvPr/>
        </p:nvSpPr>
        <p:spPr>
          <a:xfrm>
            <a:off x="7081429" y="3698822"/>
            <a:ext cx="1181121" cy="118111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9A8059-EEA9-4D96-823D-F50F12DA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7239471" y="3879363"/>
            <a:ext cx="865035" cy="820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FUNGSIONAL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6138663" y="3461328"/>
            <a:ext cx="1419774" cy="1419774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6221558" y="3548571"/>
            <a:ext cx="1289112" cy="118111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4054022" y="2238632"/>
            <a:ext cx="2670013" cy="267001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25" y="2345835"/>
            <a:ext cx="2455605" cy="245560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7BB52F8-94D1-48EE-B8E5-0A03AA1FB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5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892788" y="2066689"/>
            <a:ext cx="8422564" cy="2273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0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283FF94-AA67-4B49-8CA7-DB6ED54E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21" y="2157791"/>
            <a:ext cx="8188536" cy="2050358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4CBE4C4-16B1-4C19-9C2D-0176242A52E0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5236BF-5E04-4E43-B80A-BBA1612E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1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914400"/>
            <a:ext cx="6123864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1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587724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22514C8-BB7F-430F-A3BB-3A9F9CBA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8" y="1058731"/>
            <a:ext cx="5715133" cy="527790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DE89E68-D3B2-42DA-B5F9-AB11C518678C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9C573B-57F2-4097-87CB-0AD234A2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914400"/>
            <a:ext cx="8476993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2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818097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0464843-1761-4BDF-B013-83D7326B5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058732"/>
            <a:ext cx="8180978" cy="5184642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1001ED9-C447-4C5A-AC5E-A9B85EA426ED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54EE6-7B37-4DE8-B150-A094538D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460224" y="1527553"/>
            <a:ext cx="10360048" cy="3520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Software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A7D9B9-457C-44AE-8346-A7A898193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8951" y="1667344"/>
            <a:ext cx="10022593" cy="32311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C50713-E5F9-4399-9121-224C9BBFAA11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A6B337-B06B-4762-8B88-8EC09E7CA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3E261492-05EF-44FE-AF0C-4872E3A99B35}"/>
              </a:ext>
            </a:extLst>
          </p:cNvPr>
          <p:cNvSpPr/>
          <p:nvPr/>
        </p:nvSpPr>
        <p:spPr>
          <a:xfrm>
            <a:off x="6630074" y="3426074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3796836" y="3429000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44" y="3488808"/>
            <a:ext cx="1430396" cy="14303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BEHAVIORAL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6874619" y="3689395"/>
            <a:ext cx="1139069" cy="107981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4691153" y="2373449"/>
            <a:ext cx="2631895" cy="2631895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812259" y="2594650"/>
            <a:ext cx="2389682" cy="21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3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610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Algorithm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39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B3D88E38-F165-4900-8811-C7C86DAB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69" y="1793933"/>
            <a:ext cx="37909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402741-5956-4934-96B7-E2950E111D78}"/>
              </a:ext>
            </a:extLst>
          </p:cNvPr>
          <p:cNvSpPr txBox="1"/>
          <p:nvPr/>
        </p:nvSpPr>
        <p:spPr>
          <a:xfrm>
            <a:off x="2043416" y="322488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60-65%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63434-9E6F-43A6-99D0-709A42E1DC25}"/>
              </a:ext>
            </a:extLst>
          </p:cNvPr>
          <p:cNvSpPr txBox="1"/>
          <p:nvPr/>
        </p:nvSpPr>
        <p:spPr>
          <a:xfrm>
            <a:off x="3347888" y="3226797"/>
            <a:ext cx="1009871" cy="3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30-35%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465D0-C19A-4791-8BD5-6DC2E703A518}"/>
              </a:ext>
            </a:extLst>
          </p:cNvPr>
          <p:cNvSpPr txBox="1"/>
          <p:nvPr/>
        </p:nvSpPr>
        <p:spPr>
          <a:xfrm>
            <a:off x="4727156" y="32352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5%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53966-864D-4BC5-A42D-743A95D696CE}"/>
              </a:ext>
            </a:extLst>
          </p:cNvPr>
          <p:cNvSpPr/>
          <p:nvPr/>
        </p:nvSpPr>
        <p:spPr>
          <a:xfrm>
            <a:off x="2625230" y="3561237"/>
            <a:ext cx="19669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Pattern Based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FE912E55-8DA9-4B91-8286-F8F2991C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5"/>
          <a:stretch>
            <a:fillRect/>
          </a:stretch>
        </p:blipFill>
        <p:spPr bwMode="auto">
          <a:xfrm>
            <a:off x="8027772" y="1824927"/>
            <a:ext cx="3517408" cy="167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E252D8-E19B-4B0E-B4A6-77CB261A82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8114" y="3429000"/>
            <a:ext cx="3161030" cy="22726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48CD60-EC7F-487C-9BF2-E34E0E990E6E}"/>
              </a:ext>
            </a:extLst>
          </p:cNvPr>
          <p:cNvSpPr/>
          <p:nvPr/>
        </p:nvSpPr>
        <p:spPr>
          <a:xfrm>
            <a:off x="8337367" y="3604572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Minutiae Matching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008BCB-99E8-40B9-8095-548FD4EAD797}"/>
              </a:ext>
            </a:extLst>
          </p:cNvPr>
          <p:cNvSpPr/>
          <p:nvPr/>
        </p:nvSpPr>
        <p:spPr>
          <a:xfrm>
            <a:off x="5386485" y="5627747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Cross-Correlation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8D1963-EC0D-4E4B-9CF8-9DBFA589E71E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6D6BA8-74FD-4234-BAC0-5D03D2A05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9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65906641-1603-4436-B398-DEF9DCE5DA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33" y="1690688"/>
            <a:ext cx="2287069" cy="4386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B62F4D-7738-48CA-B87A-447697F29A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57" y="2137721"/>
            <a:ext cx="3016109" cy="27642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D1B091-6DB0-4403-953A-11F8FB61DF1D}"/>
              </a:ext>
            </a:extLst>
          </p:cNvPr>
          <p:cNvSpPr txBox="1"/>
          <p:nvPr/>
        </p:nvSpPr>
        <p:spPr>
          <a:xfrm>
            <a:off x="4700957" y="1729539"/>
            <a:ext cx="270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Metode</a:t>
            </a:r>
            <a:r>
              <a:rPr lang="en-ID" dirty="0"/>
              <a:t> Crossing Number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750243-6D2A-4B4F-BF6B-D89E2632908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35361" r="30619" b="48284"/>
          <a:stretch/>
        </p:blipFill>
        <p:spPr bwMode="auto">
          <a:xfrm>
            <a:off x="5388338" y="5467167"/>
            <a:ext cx="1640840" cy="861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7B5EF-5DCB-47C3-A2C6-C11E5987589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r="39519" b="71830"/>
          <a:stretch/>
        </p:blipFill>
        <p:spPr bwMode="auto">
          <a:xfrm>
            <a:off x="4700957" y="4950774"/>
            <a:ext cx="3016109" cy="433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2988BE-F8F9-4A81-936C-D96B10B5A449}"/>
                  </a:ext>
                </a:extLst>
              </p:cNvPr>
              <p:cNvSpPr txBox="1"/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dirty="0"/>
                  <a:t>Euclidean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𝐸𝑑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2988BE-F8F9-4A81-936C-D96B10B5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blipFill>
                <a:blip r:embed="rId6"/>
                <a:stretch>
                  <a:fillRect l="-1744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708493D3-23B0-4514-86F9-A4569B8F56E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181768" y="3170577"/>
            <a:ext cx="3413102" cy="7410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01F1B8E-7AE6-4490-95B1-2CFB000485EF}"/>
              </a:ext>
            </a:extLst>
          </p:cNvPr>
          <p:cNvSpPr/>
          <p:nvPr/>
        </p:nvSpPr>
        <p:spPr>
          <a:xfrm>
            <a:off x="8112699" y="2705790"/>
            <a:ext cx="11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Threshold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EE20C7-5967-406B-B90D-70ED219CC3F1}"/>
                  </a:ext>
                </a:extLst>
              </p:cNvPr>
              <p:cNvSpPr/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EE20C7-5967-406B-B90D-70ED219CC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173C8AF-6DBF-4441-BF5B-4E46A6113908}"/>
              </a:ext>
            </a:extLst>
          </p:cNvPr>
          <p:cNvSpPr/>
          <p:nvPr/>
        </p:nvSpPr>
        <p:spPr>
          <a:xfrm>
            <a:off x="8112699" y="427779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Similarity Index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3137629"/>
            <a:ext cx="7929351" cy="9430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879361"/>
            <a:ext cx="6728347" cy="12013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1" y="2634018"/>
            <a:ext cx="5240739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0" y="1760562"/>
            <a:ext cx="3575713" cy="23201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1330479" y="2033814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608709"/>
            <a:ext cx="5090002" cy="1544445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MASALAH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3" y="2162398"/>
            <a:ext cx="1544335" cy="154433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3939650" y="2879362"/>
            <a:ext cx="955956" cy="95595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0" y="2879361"/>
            <a:ext cx="955956" cy="95595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5552473" y="3063312"/>
            <a:ext cx="815892" cy="81589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7000743" y="3297070"/>
            <a:ext cx="639110" cy="629268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77" y="3119937"/>
            <a:ext cx="726782" cy="7267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92283" y="3381903"/>
            <a:ext cx="532531" cy="4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7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Card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C8D14-76AF-44B4-AB73-7C17447604CF}"/>
              </a:ext>
            </a:extLst>
          </p:cNvPr>
          <p:cNvSpPr/>
          <p:nvPr/>
        </p:nvSpPr>
        <p:spPr>
          <a:xfrm>
            <a:off x="2210873" y="24475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/>
              <a:t>APDU</a:t>
            </a:r>
          </a:p>
          <a:p>
            <a:r>
              <a:rPr lang="en-ID"/>
              <a:t>Reader</a:t>
            </a:r>
          </a:p>
          <a:p>
            <a:r>
              <a:rPr lang="en-ID"/>
              <a:t>Penyimpanan sidik jari</a:t>
            </a:r>
          </a:p>
          <a:p>
            <a:r>
              <a:rPr lang="en-ID"/>
              <a:t>BAYU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010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C9F7A8-0D3F-438E-BD31-E95C6D6258F8}"/>
              </a:ext>
            </a:extLst>
          </p:cNvPr>
          <p:cNvSpPr/>
          <p:nvPr/>
        </p:nvSpPr>
        <p:spPr>
          <a:xfrm>
            <a:off x="7551037" y="1959486"/>
            <a:ext cx="2741548" cy="43082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F8B7C1-906A-4295-ADE8-21E18B14C508}"/>
              </a:ext>
            </a:extLst>
          </p:cNvPr>
          <p:cNvSpPr/>
          <p:nvPr/>
        </p:nvSpPr>
        <p:spPr>
          <a:xfrm>
            <a:off x="7674639" y="2086681"/>
            <a:ext cx="2494341" cy="405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2023019" y="1959486"/>
            <a:ext cx="4995968" cy="40034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Server Behavioral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2173233" y="2151869"/>
            <a:ext cx="4721468" cy="369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BFA55-B4BA-410C-B16A-61B89C434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41" y="2077877"/>
            <a:ext cx="2494340" cy="3069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0B8C5-29D1-493C-8766-1149FFA90E85}"/>
              </a:ext>
            </a:extLst>
          </p:cNvPr>
          <p:cNvSpPr txBox="1"/>
          <p:nvPr/>
        </p:nvSpPr>
        <p:spPr>
          <a:xfrm>
            <a:off x="7551038" y="5182477"/>
            <a:ext cx="2741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Database management system untuk menyimpan data nasabah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66349-792A-4A9E-9815-D43D78E9A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6" y="2113230"/>
            <a:ext cx="4720975" cy="291913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D28A5-8E19-4A79-B2D8-9DFAAB4AA8F5}"/>
              </a:ext>
            </a:extLst>
          </p:cNvPr>
          <p:cNvSpPr txBox="1"/>
          <p:nvPr/>
        </p:nvSpPr>
        <p:spPr>
          <a:xfrm>
            <a:off x="2471906" y="5118126"/>
            <a:ext cx="397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Model klien-server digunakan untuk ATM berhubungan dengan database</a:t>
            </a:r>
          </a:p>
        </p:txBody>
      </p:sp>
    </p:spTree>
    <p:extLst>
      <p:ext uri="{BB962C8B-B14F-4D97-AF65-F5344CB8AC3E}">
        <p14:creationId xmlns:p14="http://schemas.microsoft.com/office/powerpoint/2010/main" val="417555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C9F7A8-0D3F-438E-BD31-E95C6D6258F8}"/>
              </a:ext>
            </a:extLst>
          </p:cNvPr>
          <p:cNvSpPr/>
          <p:nvPr/>
        </p:nvSpPr>
        <p:spPr>
          <a:xfrm>
            <a:off x="7763609" y="930545"/>
            <a:ext cx="3636364" cy="54425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2023019" y="1959486"/>
            <a:ext cx="4995968" cy="1748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Server Behavioral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2173233" y="2108201"/>
            <a:ext cx="4721468" cy="147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D28A5-8E19-4A79-B2D8-9DFAAB4AA8F5}"/>
              </a:ext>
            </a:extLst>
          </p:cNvPr>
          <p:cNvSpPr txBox="1"/>
          <p:nvPr/>
        </p:nvSpPr>
        <p:spPr>
          <a:xfrm>
            <a:off x="2233236" y="2265569"/>
            <a:ext cx="397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Fungsi fetch data untuk menerima data data nasabah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Fungsi update data untuk mengubah isi data setelah melakukan transaksi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90A68-3EA0-4E96-83BC-2FA823D69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63" y="1035906"/>
            <a:ext cx="3393383" cy="5231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CF0F4E-304C-4E18-87FD-0E7750301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98" y="4023533"/>
            <a:ext cx="2197841" cy="21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3796836" y="3689394"/>
            <a:ext cx="1294894" cy="12948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27" y="3749075"/>
            <a:ext cx="1190912" cy="11909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HARDWARE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4691153" y="3450055"/>
            <a:ext cx="1555289" cy="155528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762719" y="3580771"/>
            <a:ext cx="1412156" cy="129385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261492-05EF-44FE-AF0C-4872E3A99B35}"/>
              </a:ext>
            </a:extLst>
          </p:cNvPr>
          <p:cNvSpPr/>
          <p:nvPr/>
        </p:nvSpPr>
        <p:spPr>
          <a:xfrm>
            <a:off x="5605045" y="2388381"/>
            <a:ext cx="2607914" cy="2607911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5934056" y="2784075"/>
            <a:ext cx="1909996" cy="18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Komponen yang Digunakan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2DD07-781A-407F-B3BA-C44F57B9E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14" y="1928096"/>
            <a:ext cx="1927302" cy="1546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5F2C36-D48A-4BD5-A33E-86A6F16D799B}"/>
              </a:ext>
            </a:extLst>
          </p:cNvPr>
          <p:cNvSpPr/>
          <p:nvPr/>
        </p:nvSpPr>
        <p:spPr>
          <a:xfrm>
            <a:off x="1968558" y="3546494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Raspberry Pi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214D1-E674-41D7-A3E9-B683C7ED53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0886" y="1690688"/>
            <a:ext cx="2050655" cy="154048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F4AE04-7C92-4628-8C35-61FD788378FC}"/>
              </a:ext>
            </a:extLst>
          </p:cNvPr>
          <p:cNvSpPr/>
          <p:nvPr/>
        </p:nvSpPr>
        <p:spPr>
          <a:xfrm>
            <a:off x="4321630" y="3546088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Fingerprint Optical Sensor R305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D9F3E0-88D5-426C-BE9C-7B2AD451523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82433" y="1901675"/>
            <a:ext cx="2411734" cy="13947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ADAF78-67B5-427E-8242-0FC3346B2807}"/>
              </a:ext>
            </a:extLst>
          </p:cNvPr>
          <p:cNvSpPr/>
          <p:nvPr/>
        </p:nvSpPr>
        <p:spPr>
          <a:xfrm>
            <a:off x="6956124" y="3546087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LCD 20x4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83AF8D-D530-44CA-9DEE-FCCFEC5248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796486" y="1776356"/>
            <a:ext cx="1381627" cy="16454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09CE09-6DCD-4DFB-848C-DBAE85B94550}"/>
              </a:ext>
            </a:extLst>
          </p:cNvPr>
          <p:cNvSpPr/>
          <p:nvPr/>
        </p:nvSpPr>
        <p:spPr>
          <a:xfrm>
            <a:off x="9514357" y="3553835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Membran</a:t>
            </a:r>
            <a:r>
              <a:rPr lang="en-ID" dirty="0"/>
              <a:t> Keypad 4x4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9A36FC-7FCB-491E-B689-69B3054400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7" y="4202475"/>
            <a:ext cx="1863771" cy="16711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962756-F7BB-43F8-967B-21DB7ADB754B}"/>
              </a:ext>
            </a:extLst>
          </p:cNvPr>
          <p:cNvSpPr/>
          <p:nvPr/>
        </p:nvSpPr>
        <p:spPr>
          <a:xfrm>
            <a:off x="1978893" y="5839859"/>
            <a:ext cx="1904101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Smart Card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7948EA-D63B-4CD6-8534-60BFBD035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88" y="4101507"/>
            <a:ext cx="1864752" cy="16668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AA293-2A30-4B3C-9915-7CD989E3BF7B}"/>
              </a:ext>
            </a:extLst>
          </p:cNvPr>
          <p:cNvSpPr/>
          <p:nvPr/>
        </p:nvSpPr>
        <p:spPr>
          <a:xfrm>
            <a:off x="4571088" y="5839859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ACS Card Reader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A997FD-C294-48FA-BAFE-929D93C890A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062263" y="4311375"/>
            <a:ext cx="1490171" cy="135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549D22-0E68-44A8-8BF3-9B66932A161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552434" y="4311376"/>
            <a:ext cx="1541145" cy="1354455"/>
          </a:xfrm>
          <a:prstGeom prst="rect">
            <a:avLst/>
          </a:prstGeom>
        </p:spPr>
      </p:pic>
      <p:pic>
        <p:nvPicPr>
          <p:cNvPr id="29" name="Picture 28" descr="http://cdn.shopify.com/s/files/1/1546/3951/products/buzzer-separated-continuous-tone-ringer-active-buzzer-5v-dc_1_grande.jpg?v=1502697564">
            <a:extLst>
              <a:ext uri="{FF2B5EF4-FFF2-40B4-BE49-F238E27FC236}">
                <a16:creationId xmlns:a16="http://schemas.microsoft.com/office/drawing/2014/main" id="{22EA62F6-7E88-40F2-A762-7C7674A4C03B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579" y="4311374"/>
            <a:ext cx="1389006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280483-E92D-4E91-8252-5E49D1FB74AE}"/>
              </a:ext>
            </a:extLst>
          </p:cNvPr>
          <p:cNvSpPr/>
          <p:nvPr/>
        </p:nvSpPr>
        <p:spPr>
          <a:xfrm>
            <a:off x="7040217" y="5818325"/>
            <a:ext cx="4442368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LED 5 mm – Pushbutton - Buzzer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79272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Rangkaian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7695431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31" name="Picture 30" descr="C:\Users\Christiawan\Downloads\messageImage_1513207463197.jpg">
            <a:extLst>
              <a:ext uri="{FF2B5EF4-FFF2-40B4-BE49-F238E27FC236}">
                <a16:creationId xmlns:a16="http://schemas.microsoft.com/office/drawing/2014/main" id="{26B7AFEC-6DAA-4A02-A807-B4B076E8CD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3" y="1704329"/>
            <a:ext cx="7695431" cy="467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8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57A5CEF-4C43-4EFB-8981-B244A880B655}"/>
              </a:ext>
            </a:extLst>
          </p:cNvPr>
          <p:cNvSpPr/>
          <p:nvPr/>
        </p:nvSpPr>
        <p:spPr>
          <a:xfrm>
            <a:off x="8577720" y="1586863"/>
            <a:ext cx="3188662" cy="16897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6699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Desain Fisik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6450770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 descr="C:\Users\Christiawan\My School\Kuliah\SEMESTER 7\TA1\B300\Box Named.JPG">
            <a:extLst>
              <a:ext uri="{FF2B5EF4-FFF2-40B4-BE49-F238E27FC236}">
                <a16:creationId xmlns:a16="http://schemas.microsoft.com/office/drawing/2014/main" id="{73B17B6B-135B-4FEE-8FD9-EF4003ABD5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70" y="1690688"/>
            <a:ext cx="6450770" cy="464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55DE19-0464-40CC-A8EA-78AFE65DB412}"/>
              </a:ext>
            </a:extLst>
          </p:cNvPr>
          <p:cNvSpPr/>
          <p:nvPr/>
        </p:nvSpPr>
        <p:spPr>
          <a:xfrm>
            <a:off x="8692983" y="1690688"/>
            <a:ext cx="2958136" cy="1477328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square">
            <a:spAutoFit/>
          </a:bodyPr>
          <a:lstStyle/>
          <a:p>
            <a:endParaRPr lang="en-ID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D">
                <a:solidFill>
                  <a:schemeClr val="accent4">
                    <a:lumMod val="50000"/>
                  </a:schemeClr>
                </a:solidFill>
              </a:rPr>
              <a:t>Kotak Penyimpanan Uang Dimensi : 40 cm x 30 cm x 30 cm (Panjang x Lebar x Tinggi)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065372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User Interface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5819229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18CE18-0B24-49B5-9035-64FF2DA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0" y="1685566"/>
            <a:ext cx="5819229" cy="461603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4932608" y="1"/>
            <a:ext cx="2471492" cy="40806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SIMULASI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44A36-B02A-408B-B088-2DE2417D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56" y="2360072"/>
            <a:ext cx="1593029" cy="1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17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F59ECC-17FB-4CAA-821E-43C3968E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1690689"/>
            <a:ext cx="3214588" cy="1428706"/>
          </a:xfrm>
          <a:prstGeom prst="rect">
            <a:avLst/>
          </a:prstGeom>
        </p:spPr>
      </p:pic>
      <p:pic>
        <p:nvPicPr>
          <p:cNvPr id="18" name="Picture 17" descr="C:\Users\Christiawan\My School\Kuliah\SEMESTER 7\PCD\Tubes\3\FVC2002\DB1_B\101_1.tif">
            <a:extLst>
              <a:ext uri="{FF2B5EF4-FFF2-40B4-BE49-F238E27FC236}">
                <a16:creationId xmlns:a16="http://schemas.microsoft.com/office/drawing/2014/main" id="{94CC4C0A-47F6-480F-B3F6-7451A51A13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1" y="3200510"/>
            <a:ext cx="2618933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:\Users\Christiawan\My School\Kuliah\SEMESTER 7\PCD\Tubes\3\FVC2002\DB1_B\101_2.tif">
            <a:extLst>
              <a:ext uri="{FF2B5EF4-FFF2-40B4-BE49-F238E27FC236}">
                <a16:creationId xmlns:a16="http://schemas.microsoft.com/office/drawing/2014/main" id="{A2300D21-4B88-4DE3-856A-FEE5BB093B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45" y="3200510"/>
            <a:ext cx="2619387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:\Users\Christiawan\My School\Kuliah\SEMESTER 7\PCD\Tubes\3\FVC2002\DB1_B\102_1.tif">
            <a:extLst>
              <a:ext uri="{FF2B5EF4-FFF2-40B4-BE49-F238E27FC236}">
                <a16:creationId xmlns:a16="http://schemas.microsoft.com/office/drawing/2014/main" id="{1128719F-8365-4790-8F8A-A1E901530DC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36" y="3200510"/>
            <a:ext cx="2620274" cy="25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25C7CD2-E692-4E7C-A03E-329CF7DB1EDF}"/>
              </a:ext>
            </a:extLst>
          </p:cNvPr>
          <p:cNvSpPr/>
          <p:nvPr/>
        </p:nvSpPr>
        <p:spPr>
          <a:xfrm>
            <a:off x="263144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9BD589-89FF-4678-A952-AA9DBD48B5D2}"/>
              </a:ext>
            </a:extLst>
          </p:cNvPr>
          <p:cNvSpPr/>
          <p:nvPr/>
        </p:nvSpPr>
        <p:spPr>
          <a:xfrm>
            <a:off x="571576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B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6EE8E5-1602-4A17-8610-6BC4FAC2A8F5}"/>
              </a:ext>
            </a:extLst>
          </p:cNvPr>
          <p:cNvSpPr/>
          <p:nvPr/>
        </p:nvSpPr>
        <p:spPr>
          <a:xfrm>
            <a:off x="880008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3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Data-data Pendukung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Image result for statistik pengguna atm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4910"/>
          <a:stretch/>
        </p:blipFill>
        <p:spPr bwMode="auto">
          <a:xfrm>
            <a:off x="1740669" y="1690687"/>
            <a:ext cx="5973382" cy="3210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5122" b="8677"/>
          <a:stretch/>
        </p:blipFill>
        <p:spPr bwMode="auto">
          <a:xfrm>
            <a:off x="7714051" y="1690686"/>
            <a:ext cx="3743016" cy="321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4901055"/>
            <a:ext cx="9716398" cy="146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43" y="5248410"/>
            <a:ext cx="959861" cy="9598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ECFF7-210A-46A8-9BCE-14EADE8F0DFE}"/>
              </a:ext>
            </a:extLst>
          </p:cNvPr>
          <p:cNvSpPr txBox="1"/>
          <p:nvPr/>
        </p:nvSpPr>
        <p:spPr>
          <a:xfrm>
            <a:off x="3159937" y="5167313"/>
            <a:ext cx="628641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Transaksi ATM : 4.893 Triliun</a:t>
            </a:r>
          </a:p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Jumlah Transaksi : 4.5 Miliar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68235-BD7E-4A7F-9126-3CE12714D93E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</p:spTree>
    <p:extLst>
      <p:ext uri="{BB962C8B-B14F-4D97-AF65-F5344CB8AC3E}">
        <p14:creationId xmlns:p14="http://schemas.microsoft.com/office/powerpoint/2010/main" val="410203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C5A6426F-115B-43B0-8A1C-2343C51AA1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69" y="1335371"/>
            <a:ext cx="4628550" cy="22915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DF5E08-C0EE-4FF4-A67D-2C538FF716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9219" y="1335371"/>
            <a:ext cx="2733040" cy="2225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28402F-2EC6-4661-9A23-6EAC0AD188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4464" y="1337824"/>
            <a:ext cx="2762250" cy="22561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856898-A639-40C3-AB6D-38193207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45339" y="3552573"/>
            <a:ext cx="2791460" cy="22256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668B22-825F-4E16-91E6-D959892B7DB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16548" y="4007542"/>
            <a:ext cx="1731010" cy="1976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709199-DF7D-4246-A029-AD0C68E96E42}"/>
              </a:ext>
            </a:extLst>
          </p:cNvPr>
          <p:cNvPicPr/>
          <p:nvPr/>
        </p:nvPicPr>
        <p:blipFill rotWithShape="1">
          <a:blip r:embed="rId7"/>
          <a:srcRect b="1980"/>
          <a:stretch/>
        </p:blipFill>
        <p:spPr bwMode="auto">
          <a:xfrm>
            <a:off x="4022316" y="3950082"/>
            <a:ext cx="1789430" cy="201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D18FAF9-57F5-4653-B5B5-FE2B3A8E9F13}"/>
              </a:ext>
            </a:extLst>
          </p:cNvPr>
          <p:cNvSpPr/>
          <p:nvPr/>
        </p:nvSpPr>
        <p:spPr>
          <a:xfrm>
            <a:off x="2593856" y="3625230"/>
            <a:ext cx="3009503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Hasil Minutiae Sidik Jari A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57261A-30CA-40CC-B951-CC150142F437}"/>
              </a:ext>
            </a:extLst>
          </p:cNvPr>
          <p:cNvSpPr/>
          <p:nvPr/>
        </p:nvSpPr>
        <p:spPr>
          <a:xfrm>
            <a:off x="2395079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Binerisasi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FADCD2-D64B-412A-97AC-46363E4FFB91}"/>
              </a:ext>
            </a:extLst>
          </p:cNvPr>
          <p:cNvSpPr/>
          <p:nvPr/>
        </p:nvSpPr>
        <p:spPr>
          <a:xfrm>
            <a:off x="4423766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Thinning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113808-EC65-4C9F-8581-0D2BCBEC59FC}"/>
              </a:ext>
            </a:extLst>
          </p:cNvPr>
          <p:cNvSpPr/>
          <p:nvPr/>
        </p:nvSpPr>
        <p:spPr>
          <a:xfrm>
            <a:off x="8180235" y="6044601"/>
            <a:ext cx="2556564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Fingerprint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CC52B33D-EDD3-4B4E-BC33-3D820099C38B}"/>
              </a:ext>
            </a:extLst>
          </p:cNvPr>
          <p:cNvSpPr/>
          <p:nvPr/>
        </p:nvSpPr>
        <p:spPr>
          <a:xfrm>
            <a:off x="2305050" y="-361950"/>
            <a:ext cx="7581900" cy="758189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335493-8F9B-4B16-84D4-39FBED01F1DD}"/>
              </a:ext>
            </a:extLst>
          </p:cNvPr>
          <p:cNvSpPr/>
          <p:nvPr/>
        </p:nvSpPr>
        <p:spPr>
          <a:xfrm>
            <a:off x="2610117" y="-56883"/>
            <a:ext cx="6971766" cy="69717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1BAA8A-00B9-4452-ADAD-D576CCC8E4ED}"/>
              </a:ext>
            </a:extLst>
          </p:cNvPr>
          <p:cNvSpPr/>
          <p:nvPr/>
        </p:nvSpPr>
        <p:spPr>
          <a:xfrm>
            <a:off x="2952550" y="285550"/>
            <a:ext cx="6286899" cy="62868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50DD8-8D2F-45BD-A345-0EDB51AA1AF8}"/>
              </a:ext>
            </a:extLst>
          </p:cNvPr>
          <p:cNvSpPr/>
          <p:nvPr/>
        </p:nvSpPr>
        <p:spPr>
          <a:xfrm>
            <a:off x="3590807" y="923807"/>
            <a:ext cx="5010385" cy="501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8DBD-229C-4228-A688-9F09B310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571101"/>
            <a:ext cx="5715798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38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Jenis Kejahatan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E4968D-AEFF-4748-8B05-B80CE584C8F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E81A46-276F-4F68-831F-DC0AEA1409C6}"/>
              </a:ext>
            </a:extLst>
          </p:cNvPr>
          <p:cNvSpPr/>
          <p:nvPr/>
        </p:nvSpPr>
        <p:spPr>
          <a:xfrm>
            <a:off x="2075543" y="20380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>
                <a:solidFill>
                  <a:schemeClr val="accent1">
                    <a:lumMod val="75000"/>
                  </a:schemeClr>
                </a:solidFill>
              </a:rPr>
              <a:t>Kejahatan yang ingin diatasi (PEMBATASAN MASALAH)</a:t>
            </a:r>
          </a:p>
          <a:p>
            <a:r>
              <a:rPr lang="en-ID">
                <a:solidFill>
                  <a:schemeClr val="accent1">
                    <a:lumMod val="75000"/>
                  </a:schemeClr>
                </a:solidFill>
              </a:rPr>
              <a:t>Mapping kejahatan</a:t>
            </a:r>
          </a:p>
          <a:p>
            <a:r>
              <a:rPr lang="en-ID">
                <a:solidFill>
                  <a:schemeClr val="accent1">
                    <a:lumMod val="75000"/>
                  </a:schemeClr>
                </a:solidFill>
              </a:rPr>
              <a:t>BAYU</a:t>
            </a:r>
            <a:endParaRPr lang="en-ID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3" y="2892825"/>
            <a:ext cx="8052181" cy="118785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634017"/>
            <a:ext cx="6650044" cy="1446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2" y="1760560"/>
            <a:ext cx="4735772" cy="23201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0" y="2634018"/>
            <a:ext cx="1978925" cy="1446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608840" y="2812270"/>
            <a:ext cx="1088469" cy="108846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5365" y="4858603"/>
            <a:ext cx="3761270" cy="1294551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SOLUSI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3" y="2892826"/>
            <a:ext cx="933087" cy="9330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413860" y="2024409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60" y="2024408"/>
            <a:ext cx="1801505" cy="180150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5118848" y="2811409"/>
            <a:ext cx="1088485" cy="108848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6940412" y="3073280"/>
            <a:ext cx="821397" cy="821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38" y="2856309"/>
            <a:ext cx="969604" cy="969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38952" y="3164408"/>
            <a:ext cx="684417" cy="6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7"/>
            <a:ext cx="5444414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A210C-D843-46B9-BD8B-9309E8152EEA}"/>
              </a:ext>
            </a:extLst>
          </p:cNvPr>
          <p:cNvSpPr/>
          <p:nvPr/>
        </p:nvSpPr>
        <p:spPr>
          <a:xfrm>
            <a:off x="1740668" y="1690688"/>
            <a:ext cx="5164900" cy="4246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579-F473-44BB-88BB-3D20205C12E1}"/>
              </a:ext>
            </a:extLst>
          </p:cNvPr>
          <p:cNvSpPr/>
          <p:nvPr/>
        </p:nvSpPr>
        <p:spPr>
          <a:xfrm>
            <a:off x="7402318" y="1599586"/>
            <a:ext cx="4155582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Sistem Biometrik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7486393" y="1690688"/>
            <a:ext cx="3970673" cy="4246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4DB7946-EA8A-4995-965E-311725D9F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" t="3628" r="1653" b="2654"/>
          <a:stretch/>
        </p:blipFill>
        <p:spPr>
          <a:xfrm>
            <a:off x="7589662" y="1800421"/>
            <a:ext cx="3867405" cy="33673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6F5DFD-08C5-4264-B941-D1FAA5B2C3C2}"/>
              </a:ext>
            </a:extLst>
          </p:cNvPr>
          <p:cNvSpPr/>
          <p:nvPr/>
        </p:nvSpPr>
        <p:spPr>
          <a:xfrm>
            <a:off x="7486394" y="5119682"/>
            <a:ext cx="3867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International Biometric Group (IBG)</a:t>
            </a:r>
          </a:p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 </a:t>
            </a: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2012</a:t>
            </a:r>
            <a:endParaRPr lang="en-US" b="1" dirty="0">
              <a:ln/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22CEA-4D02-41EB-A40E-E2B31641A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1215" r="2053"/>
          <a:stretch/>
        </p:blipFill>
        <p:spPr>
          <a:xfrm>
            <a:off x="1740669" y="1690688"/>
            <a:ext cx="5164900" cy="31861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F2338-5D61-444E-B104-25104EF35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10680" r="13868" b="15738"/>
          <a:stretch/>
        </p:blipFill>
        <p:spPr>
          <a:xfrm>
            <a:off x="634100" y="365125"/>
            <a:ext cx="1204226" cy="1325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42F85E-6AD4-478B-B1FC-8C7BFABD8091}"/>
              </a:ext>
            </a:extLst>
          </p:cNvPr>
          <p:cNvSpPr/>
          <p:nvPr/>
        </p:nvSpPr>
        <p:spPr>
          <a:xfrm>
            <a:off x="1838326" y="4981182"/>
            <a:ext cx="1402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Sidik jari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Wajah</a:t>
            </a:r>
          </a:p>
        </p:txBody>
      </p:sp>
    </p:spTree>
    <p:extLst>
      <p:ext uri="{BB962C8B-B14F-4D97-AF65-F5344CB8AC3E}">
        <p14:creationId xmlns:p14="http://schemas.microsoft.com/office/powerpoint/2010/main" val="26134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Fingershield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1103115-FB79-477C-97FB-C89641B6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690687"/>
            <a:ext cx="7237593" cy="4673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F2338-5D61-444E-B104-25104EF35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1" y="172705"/>
            <a:ext cx="1801505" cy="1801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A75FB-5D9C-408A-84DF-AEA2D3C72AF2}"/>
              </a:ext>
            </a:extLst>
          </p:cNvPr>
          <p:cNvSpPr/>
          <p:nvPr/>
        </p:nvSpPr>
        <p:spPr>
          <a:xfrm>
            <a:off x="9106944" y="2042330"/>
            <a:ext cx="22468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Fingershield ATM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, dimana nasabah harus melakukan autentifikasi tambahan berupa autentifikasi sidik jari yang memiliki pola unik untuk setiap orangnya ketika akan melakukan transaksi menggunakan mesin ATM sehingga kejahatan ATM dapat diminimalisir.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2634017"/>
            <a:ext cx="7759702" cy="14466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1760561"/>
            <a:ext cx="6096001" cy="23201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2" y="2634017"/>
            <a:ext cx="3550998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826000"/>
            <a:ext cx="5090002" cy="13271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SPESIFIKASI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248217" y="2853526"/>
            <a:ext cx="1015495" cy="105935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" y="2853525"/>
            <a:ext cx="1059352" cy="10593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3900808" y="2035480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6365292" y="2824380"/>
            <a:ext cx="1063405" cy="10634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85" y="2103652"/>
            <a:ext cx="1604749" cy="16047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6515504" y="2980391"/>
            <a:ext cx="886067" cy="8274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F1BFAD-3B06-40E1-95E5-BC5B6FAB6C50}"/>
              </a:ext>
            </a:extLst>
          </p:cNvPr>
          <p:cNvSpPr/>
          <p:nvPr/>
        </p:nvSpPr>
        <p:spPr>
          <a:xfrm>
            <a:off x="0" y="2812270"/>
            <a:ext cx="1978925" cy="12684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DE4DE7-B448-4C4D-978F-DC3FAE18E79C}"/>
              </a:ext>
            </a:extLst>
          </p:cNvPr>
          <p:cNvSpPr/>
          <p:nvPr/>
        </p:nvSpPr>
        <p:spPr>
          <a:xfrm>
            <a:off x="646940" y="2958539"/>
            <a:ext cx="954339" cy="95433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33AC70-B3DE-407A-A8B0-A833EEF11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4" y="3019948"/>
            <a:ext cx="818104" cy="8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790700" y="762000"/>
            <a:ext cx="10261599" cy="5693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6735341" y="762000"/>
            <a:ext cx="301323" cy="5693392"/>
          </a:xfrm>
          <a:prstGeom prst="rect">
            <a:avLst/>
          </a:prstGeom>
          <a:solidFill>
            <a:srgbClr val="115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1FF11-8328-41B5-A2DA-E009EF638959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DD58896-D685-4F68-A615-36DEDEDE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81" y="885734"/>
            <a:ext cx="4731479" cy="5478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E58576-E001-406D-93FD-E71926E7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23" y="885734"/>
            <a:ext cx="4792717" cy="547855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346B37-A275-4B26-BD08-CBAEE5F1E6D6}"/>
              </a:ext>
            </a:extLst>
          </p:cNvPr>
          <p:cNvSpPr/>
          <p:nvPr/>
        </p:nvSpPr>
        <p:spPr>
          <a:xfrm>
            <a:off x="286629" y="166387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6821" y="18587"/>
            <a:ext cx="3469179" cy="80407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Spesifikasi Ideal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2F7701-A7C6-471D-9E68-976900C58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8" y="264764"/>
            <a:ext cx="1604749" cy="1604749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3A0645FE-B194-4ADF-9D9E-1F24D641A8AD}"/>
              </a:ext>
            </a:extLst>
          </p:cNvPr>
          <p:cNvSpPr txBox="1">
            <a:spLocks/>
          </p:cNvSpPr>
          <p:nvPr/>
        </p:nvSpPr>
        <p:spPr>
          <a:xfrm>
            <a:off x="7757620" y="6284"/>
            <a:ext cx="4129580" cy="80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Spesifikasi Tugas Akhir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42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</TotalTime>
  <Words>303</Words>
  <Application>Microsoft Office PowerPoint</Application>
  <PresentationFormat>Widescreen</PresentationFormat>
  <Paragraphs>117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SAO UI</vt:lpstr>
      <vt:lpstr>Times New Roman</vt:lpstr>
      <vt:lpstr>Office Theme</vt:lpstr>
      <vt:lpstr>PowerPoint Presentation</vt:lpstr>
      <vt:lpstr>MASALAH</vt:lpstr>
      <vt:lpstr>Data-data Pendukung</vt:lpstr>
      <vt:lpstr>Jenis Kejahatan ATM</vt:lpstr>
      <vt:lpstr>SOLUSI</vt:lpstr>
      <vt:lpstr>Sistem Biometrik</vt:lpstr>
      <vt:lpstr>Fingershield ATM</vt:lpstr>
      <vt:lpstr>SPESIFIKASI</vt:lpstr>
      <vt:lpstr>Spesifikasi Ideal</vt:lpstr>
      <vt:lpstr>Fitur Produk</vt:lpstr>
      <vt:lpstr>RANCANGAN</vt:lpstr>
      <vt:lpstr>FUNGSIONAL</vt:lpstr>
      <vt:lpstr>Level 0</vt:lpstr>
      <vt:lpstr>Level 1</vt:lpstr>
      <vt:lpstr>Level 2</vt:lpstr>
      <vt:lpstr>Software</vt:lpstr>
      <vt:lpstr>BEHAVIORAL</vt:lpstr>
      <vt:lpstr>Fingerprint Algorithm</vt:lpstr>
      <vt:lpstr>Fingerprint Image Processing</vt:lpstr>
      <vt:lpstr>Card</vt:lpstr>
      <vt:lpstr>Server Behavioral</vt:lpstr>
      <vt:lpstr>Server Behavioral</vt:lpstr>
      <vt:lpstr>HARDWARE</vt:lpstr>
      <vt:lpstr>Komponen yang Digunakan</vt:lpstr>
      <vt:lpstr>Rangkaian</vt:lpstr>
      <vt:lpstr>Desain Fisik</vt:lpstr>
      <vt:lpstr>User Interface</vt:lpstr>
      <vt:lpstr>SIMULASI</vt:lpstr>
      <vt:lpstr>Simulasi Image Processing</vt:lpstr>
      <vt:lpstr>Simulasi Image Processing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Aji Sahar N</dc:creator>
  <cp:lastModifiedBy>Azel</cp:lastModifiedBy>
  <cp:revision>98</cp:revision>
  <dcterms:created xsi:type="dcterms:W3CDTF">2017-10-26T05:51:39Z</dcterms:created>
  <dcterms:modified xsi:type="dcterms:W3CDTF">2017-12-16T23:39:32Z</dcterms:modified>
</cp:coreProperties>
</file>